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6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19CB1-32A5-4CD1-B401-0D6750518628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60846E-5292-4659-B60A-B61D8853F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68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7749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0840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55369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E984BF4-4F94-4116-B68A-7563310F1532}" type="slidenum">
              <a:rPr lang="en-GB" smtClean="0"/>
              <a:pPr>
                <a:defRPr/>
              </a:pPr>
              <a:t>12</a:t>
            </a:fld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23004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009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6463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006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73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1582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092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394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0D269-DFA8-4B5A-8736-71FF62385175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711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472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7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233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608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34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207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868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423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35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5E7622-DAD5-41AA-819E-49792C4AB695}" type="datetimeFigureOut">
              <a:rPr lang="en-US" smtClean="0"/>
              <a:t>8/3/2017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DD6E1-04C9-4167-9213-F7EFBAA0C6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142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5" Type="http://schemas.openxmlformats.org/officeDocument/2006/relationships/image" Target="../media/image1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Relationship Id="rId14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58368"/>
            <a:ext cx="8003232" cy="431312"/>
          </a:xfrm>
        </p:spPr>
        <p:txBody>
          <a:bodyPr>
            <a:normAutofit fontScale="90000"/>
          </a:bodyPr>
          <a:lstStyle/>
          <a:p>
            <a:pPr algn="l"/>
            <a: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  <a:t>Water Sector Trust Fund</a:t>
            </a:r>
            <a:br>
              <a:rPr lang="nl-NL" sz="32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nl-NL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653144"/>
            <a:ext cx="8136904" cy="5584168"/>
          </a:xfrm>
        </p:spPr>
        <p:txBody>
          <a:bodyPr/>
          <a:lstStyle/>
          <a:p>
            <a:pPr marL="457200" indent="-457200">
              <a:buNone/>
            </a:pPr>
            <a:endParaRPr lang="nl-NL" sz="800" b="1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>
              <a:buNone/>
            </a:pPr>
            <a:r>
              <a:rPr lang="nl-NL" sz="2400" b="1" i="1" dirty="0" smtClean="0">
                <a:solidFill>
                  <a:schemeClr val="accent1">
                    <a:lumMod val="75000"/>
                  </a:schemeClr>
                </a:solidFill>
              </a:rPr>
              <a:t>Exploring the Sanitation market: </a:t>
            </a:r>
            <a:r>
              <a:rPr lang="nl-NL" sz="2400" b="1" i="1" dirty="0" smtClean="0">
                <a:solidFill>
                  <a:srgbClr val="C00000"/>
                </a:solidFill>
              </a:rPr>
              <a:t>Is Sanitation a Priority?</a:t>
            </a:r>
            <a:endParaRPr lang="nl-NL" sz="2400" i="1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1800" i="1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r>
              <a:rPr lang="nl-NL" sz="2400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nl-NL" sz="2400" i="1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>
              <a:solidFill>
                <a:srgbClr val="C00000"/>
              </a:solidFill>
            </a:endParaRPr>
          </a:p>
          <a:p>
            <a:pPr marL="457200" indent="-457200">
              <a:buNone/>
            </a:pPr>
            <a:endParaRPr lang="nl-NL" sz="3000" dirty="0" smtClean="0">
              <a:solidFill>
                <a:srgbClr val="C00000"/>
              </a:solidFill>
            </a:endParaRPr>
          </a:p>
          <a:p>
            <a:pPr marL="11113" indent="-11113">
              <a:buNone/>
            </a:pPr>
            <a:endParaRPr lang="nl-NL" sz="2000" i="1" dirty="0" smtClean="0"/>
          </a:p>
          <a:p>
            <a:pPr marL="457200" indent="-457200" algn="ctr">
              <a:buNone/>
            </a:pPr>
            <a:endParaRPr lang="nl-NL" sz="20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784439"/>
              </p:ext>
            </p:extLst>
          </p:nvPr>
        </p:nvGraphicFramePr>
        <p:xfrm>
          <a:off x="683568" y="4328684"/>
          <a:ext cx="8003233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32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340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l-NL" sz="8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000" dirty="0" smtClean="0"/>
                        <a:t>Tenants,</a:t>
                      </a:r>
                      <a:r>
                        <a:rPr lang="nl-NL" sz="2000" baseline="0" dirty="0" smtClean="0"/>
                        <a:t> landlords, landladies            T</a:t>
                      </a:r>
                      <a:r>
                        <a:rPr lang="nl-NL" sz="2000" dirty="0" smtClean="0"/>
                        <a:t>oilets, priorities</a:t>
                      </a:r>
                      <a:r>
                        <a:rPr lang="nl-NL" sz="2000" baseline="0" dirty="0" smtClean="0"/>
                        <a:t>, expectations </a:t>
                      </a:r>
                    </a:p>
                    <a:p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All tables presented in this presentation are from the </a:t>
                      </a:r>
                      <a:r>
                        <a:rPr lang="en-GB" sz="1700" i="1" u="sng" dirty="0" smtClean="0">
                          <a:solidFill>
                            <a:srgbClr val="FFC000"/>
                          </a:solidFill>
                        </a:rPr>
                        <a:t>UBSUP Preparatory Study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2,088 households were interviewed in 11 cities and towns (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Embu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</a:t>
                      </a:r>
                      <a:r>
                        <a:rPr lang="en-GB" sz="1700" i="1" baseline="0" dirty="0" smtClean="0">
                          <a:solidFill>
                            <a:srgbClr val="FFC000"/>
                          </a:solidFill>
                        </a:rPr>
                        <a:t>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Garissa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 Isiolo,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Kiserian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Kisii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 Kisumu,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Malindi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/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Watamu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 Mombasa,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Mumias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, Nakuru, </a:t>
                      </a:r>
                      <a:r>
                        <a:rPr lang="en-GB" sz="1700" i="1" dirty="0" err="1" smtClean="0">
                          <a:solidFill>
                            <a:srgbClr val="FFC000"/>
                          </a:solidFill>
                        </a:rPr>
                        <a:t>Ngong</a:t>
                      </a:r>
                      <a:r>
                        <a:rPr lang="en-GB" sz="1700" i="1" dirty="0" smtClean="0">
                          <a:solidFill>
                            <a:srgbClr val="FFC000"/>
                          </a:solidFill>
                        </a:rPr>
                        <a:t>) </a:t>
                      </a:r>
                      <a:endParaRPr lang="nl-NL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1266" y="1435020"/>
            <a:ext cx="4248472" cy="280915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Left-Right Arrow 8"/>
          <p:cNvSpPr/>
          <p:nvPr/>
        </p:nvSpPr>
        <p:spPr>
          <a:xfrm>
            <a:off x="4101446" y="4538947"/>
            <a:ext cx="504056" cy="288032"/>
          </a:xfrm>
          <a:prstGeom prst="leftRightArrow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689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3414" y="233083"/>
            <a:ext cx="8229600" cy="661473"/>
          </a:xfrm>
        </p:spPr>
        <p:txBody>
          <a:bodyPr>
            <a:normAutofit/>
          </a:bodyPr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   Preferred toilets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003232" cy="5001419"/>
          </a:xfrm>
        </p:spPr>
        <p:txBody>
          <a:bodyPr/>
          <a:lstStyle/>
          <a:p>
            <a:pPr marL="0" lvl="2" indent="0" algn="just">
              <a:buNone/>
            </a:pPr>
            <a:endParaRPr lang="nl-NL" sz="2000" u="sng" dirty="0">
              <a:solidFill>
                <a:schemeClr val="accent1">
                  <a:lumMod val="75000"/>
                </a:schemeClr>
              </a:solidFill>
            </a:endParaRPr>
          </a:p>
          <a:p>
            <a:pPr lvl="0"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85195"/>
              </p:ext>
            </p:extLst>
          </p:nvPr>
        </p:nvGraphicFramePr>
        <p:xfrm>
          <a:off x="753414" y="1315600"/>
          <a:ext cx="7488833" cy="391890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7053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3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9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506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 </a:t>
                      </a:r>
                      <a:r>
                        <a:rPr lang="nl-NL" sz="1600" dirty="0">
                          <a:effectLst/>
                        </a:rPr>
                        <a:t>Preferred toilet or practice: 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Frequency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Percent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Traditional pit latrine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 bag ("PeePoo")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,4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Improved pit latrine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165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14,6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Ventilated improved pit latrine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237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20,9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Pour flush toilet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163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14,4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Urine diversion toilet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,2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Flush toilet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507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44,7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Biogas latrine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,2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Composting toilet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,1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Other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1,2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1.134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100,0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91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What do people expect from their (new) toilet?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003232" cy="5433467"/>
          </a:xfrm>
        </p:spPr>
        <p:txBody>
          <a:bodyPr/>
          <a:lstStyle/>
          <a:p>
            <a:pPr marL="0" lvl="2" indent="0">
              <a:buNone/>
            </a:pPr>
            <a:r>
              <a:rPr lang="en-GB" sz="2000" dirty="0" smtClean="0"/>
              <a:t>Households were </a:t>
            </a:r>
            <a:r>
              <a:rPr lang="en-GB" sz="2000" dirty="0"/>
              <a:t>asked why they prefer a specific type of </a:t>
            </a:r>
            <a:r>
              <a:rPr lang="en-GB" sz="2000" dirty="0" smtClean="0"/>
              <a:t>toilet</a:t>
            </a:r>
            <a:endParaRPr lang="en-GB" sz="2200" u="sng" dirty="0" smtClean="0">
              <a:solidFill>
                <a:srgbClr val="C00000"/>
              </a:solidFill>
            </a:endParaRPr>
          </a:p>
          <a:p>
            <a:pPr marL="0" lvl="2" indent="0">
              <a:buNone/>
            </a:pPr>
            <a:endParaRPr lang="en-GB" sz="2200" u="sng" dirty="0">
              <a:solidFill>
                <a:srgbClr val="C00000"/>
              </a:solidFill>
            </a:endParaRPr>
          </a:p>
          <a:p>
            <a:pPr marL="0" lvl="2" indent="0">
              <a:buNone/>
            </a:pPr>
            <a:endParaRPr lang="en-GB" sz="2200" u="sng" dirty="0">
              <a:solidFill>
                <a:srgbClr val="C00000"/>
              </a:solidFill>
            </a:endParaRPr>
          </a:p>
          <a:p>
            <a:pPr marL="0" lvl="2" indent="0">
              <a:buNone/>
            </a:pPr>
            <a:endParaRPr lang="nl-NL" sz="8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6221813"/>
              </p:ext>
            </p:extLst>
          </p:nvPr>
        </p:nvGraphicFramePr>
        <p:xfrm>
          <a:off x="457200" y="994892"/>
          <a:ext cx="7416824" cy="454950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24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3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3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7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5918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Why </a:t>
                      </a:r>
                      <a:r>
                        <a:rPr lang="nl-NL" sz="1600" dirty="0">
                          <a:effectLst/>
                        </a:rPr>
                        <a:t>toilet type is preferred?</a:t>
                      </a:r>
                      <a:r>
                        <a:rPr lang="nl-NL" sz="1600" baseline="30000" dirty="0">
                          <a:effectLst/>
                        </a:rPr>
                        <a:t> </a:t>
                      </a:r>
                      <a:r>
                        <a:rPr lang="nl-NL" sz="1600" dirty="0">
                          <a:effectLst/>
                        </a:rPr>
                        <a:t>(*)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Responses</a:t>
                      </a:r>
                      <a:endParaRPr lang="nl-NL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Percent of Cases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843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Frequency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Percent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Modern/good/stylish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241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10,0%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21,3%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Easy to clean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454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18,9%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40,1%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Affordable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36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1,5%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3,2%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 smell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206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8,6%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18,2%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 flies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40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1,7%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3,5%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User friendly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348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14,5%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30,7%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Easy to maintain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319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13,3%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28,2%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Durable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169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7,0%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14,9%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Does not get full quickly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1,2%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2,6%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Safe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57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2,4%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5,0%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Can be used as a bathroom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25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1,0%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2,2%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It's common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43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1,8%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3,8%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Comfortable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128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5,3%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11,3%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7265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Cleanliness/hygiene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234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9,7%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20,7%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72650">
                <a:tc gridSpan="4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1600" b="1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Respondents</a:t>
                      </a:r>
                      <a:r>
                        <a:rPr lang="nl-NL" sz="1600" b="1" baseline="0" dirty="0" smtClean="0">
                          <a:solidFill>
                            <a:srgbClr val="FFC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were allowed to give more than one answer! (% &gt; 100)</a:t>
                      </a:r>
                      <a:endParaRPr lang="nl-NL" sz="1600" b="1" dirty="0">
                        <a:solidFill>
                          <a:srgbClr val="FFC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40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09600" y="142875"/>
            <a:ext cx="82296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55575" y="214313"/>
            <a:ext cx="7674049" cy="785812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Thank You!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B5550899-29CD-4AE1-91F5-837D3E77BA0E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663" y="1078527"/>
            <a:ext cx="2352834" cy="3327174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8859" y="1078527"/>
            <a:ext cx="2951820" cy="19678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854" y="2957819"/>
            <a:ext cx="2031690" cy="27089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3050108"/>
            <a:ext cx="1955861" cy="260781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0767" y="1078527"/>
            <a:ext cx="2627784" cy="19708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87" y="3118132"/>
            <a:ext cx="1095580" cy="8216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59" y="4653135"/>
            <a:ext cx="2180839" cy="145389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1387" y="3874972"/>
            <a:ext cx="1191211" cy="81781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2599" y="5380081"/>
            <a:ext cx="969263" cy="7269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35" y="5579308"/>
            <a:ext cx="791580" cy="5277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015" y="5652341"/>
            <a:ext cx="606249" cy="45468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5620975"/>
            <a:ext cx="648072" cy="48605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432334"/>
            <a:ext cx="899592" cy="674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7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5834073"/>
              </p:ext>
            </p:extLst>
          </p:nvPr>
        </p:nvGraphicFramePr>
        <p:xfrm>
          <a:off x="467544" y="1582740"/>
          <a:ext cx="7632847" cy="405557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9806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3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3787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Main </a:t>
                      </a:r>
                      <a:r>
                        <a:rPr lang="nl-NL" sz="1600" dirty="0">
                          <a:effectLst/>
                        </a:rPr>
                        <a:t>sanitation problem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Responses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787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Frequency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Percent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There are no toilets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69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2,5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Toilets are not sufficient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441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15,9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Toilets are dirty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257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9,3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Toilets are dangerous (poor technical condition)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272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9,8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 pits are full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110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4,0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Not well maintained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244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8,8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 smells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369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13,3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Toilet overflows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102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3,7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 hand-washing facility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53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High water table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130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4,7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Sandy soils and collapsing pits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122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4,4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Flies and/or termites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53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Sharing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208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7,5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 problem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0" dirty="0">
                          <a:solidFill>
                            <a:srgbClr val="C00000"/>
                          </a:solidFill>
                          <a:effectLst/>
                        </a:rPr>
                        <a:t>82</a:t>
                      </a:r>
                      <a:endParaRPr lang="nl-NL" sz="16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3,0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728" y="-39336"/>
            <a:ext cx="8363272" cy="1224136"/>
          </a:xfrm>
        </p:spPr>
        <p:txBody>
          <a:bodyPr/>
          <a:lstStyle/>
          <a:p>
            <a:pPr algn="l"/>
            <a:r>
              <a:rPr lang="nl-NL" sz="2600" b="1" dirty="0" smtClean="0">
                <a:solidFill>
                  <a:schemeClr val="tx2">
                    <a:lumMod val="50000"/>
                  </a:schemeClr>
                </a:solidFill>
              </a:rPr>
              <a:t>Main problems related to sanitation</a:t>
            </a:r>
            <a:endParaRPr lang="nl-NL" sz="2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67544" y="864703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H</a:t>
            </a:r>
            <a:r>
              <a:rPr lang="en-GB" dirty="0" smtClean="0"/>
              <a:t>ousehold </a:t>
            </a:r>
            <a:r>
              <a:rPr lang="en-GB" dirty="0"/>
              <a:t>members face a wide variety of sanitation </a:t>
            </a:r>
            <a:r>
              <a:rPr lang="en-GB" dirty="0" smtClean="0"/>
              <a:t>problems </a:t>
            </a:r>
          </a:p>
          <a:p>
            <a:r>
              <a:rPr lang="en-GB" dirty="0" smtClean="0"/>
              <a:t>Below </a:t>
            </a:r>
            <a:r>
              <a:rPr lang="en-GB" dirty="0"/>
              <a:t>are the </a:t>
            </a:r>
            <a:r>
              <a:rPr lang="en-GB" dirty="0" smtClean="0"/>
              <a:t>main problem </a:t>
            </a:r>
            <a:r>
              <a:rPr lang="en-GB" dirty="0"/>
              <a:t>categories and </a:t>
            </a:r>
            <a:r>
              <a:rPr lang="en-GB" dirty="0" smtClean="0"/>
              <a:t>percentages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86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57" y="116632"/>
            <a:ext cx="8291264" cy="64807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Need to improve sanitation?</a:t>
            </a:r>
            <a:r>
              <a:rPr lang="nl-NL" sz="2800" b="1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217443"/>
          </a:xfrm>
        </p:spPr>
        <p:txBody>
          <a:bodyPr/>
          <a:lstStyle/>
          <a:p>
            <a:pPr marL="0" indent="15875" algn="just">
              <a:spcBef>
                <a:spcPts val="0"/>
              </a:spcBef>
              <a:buNone/>
            </a:pPr>
            <a:r>
              <a:rPr lang="en-GB" sz="2000" dirty="0" smtClean="0"/>
              <a:t>A large majority of landlords</a:t>
            </a:r>
            <a:r>
              <a:rPr lang="en-GB" sz="2000" dirty="0"/>
              <a:t>, tenants and house owners (plots occupied </a:t>
            </a:r>
            <a:endParaRPr lang="en-GB" sz="2000" dirty="0" smtClean="0"/>
          </a:p>
          <a:p>
            <a:pPr marL="0" indent="15875" algn="just">
              <a:spcBef>
                <a:spcPts val="0"/>
              </a:spcBef>
              <a:buNone/>
            </a:pPr>
            <a:r>
              <a:rPr lang="en-GB" sz="2000" dirty="0" smtClean="0"/>
              <a:t>by </a:t>
            </a:r>
            <a:r>
              <a:rPr lang="en-GB" sz="2000" dirty="0"/>
              <a:t>a </a:t>
            </a:r>
            <a:r>
              <a:rPr lang="en-GB" sz="2000" dirty="0" smtClean="0"/>
              <a:t>single household) think </a:t>
            </a:r>
            <a:r>
              <a:rPr lang="en-GB" sz="2000" dirty="0"/>
              <a:t>that their sanitation situation needs </a:t>
            </a:r>
            <a:r>
              <a:rPr lang="en-GB" sz="2000" dirty="0" smtClean="0"/>
              <a:t>improving</a:t>
            </a:r>
          </a:p>
          <a:p>
            <a:pPr marL="0" indent="15875" algn="just">
              <a:buNone/>
            </a:pPr>
            <a:endParaRPr lang="en-GB" sz="2000" dirty="0"/>
          </a:p>
          <a:p>
            <a:pPr marL="0" indent="15875" algn="just">
              <a:buNone/>
            </a:pPr>
            <a:endParaRPr lang="en-GB" sz="2000" dirty="0" smtClean="0"/>
          </a:p>
          <a:p>
            <a:pPr marL="0" indent="15875" algn="just">
              <a:buNone/>
            </a:pPr>
            <a:endParaRPr lang="en-GB" sz="2000" dirty="0"/>
          </a:p>
          <a:p>
            <a:pPr marL="0" indent="15875" algn="just">
              <a:buNone/>
            </a:pPr>
            <a:endParaRPr lang="en-GB" sz="2000" dirty="0" smtClean="0"/>
          </a:p>
          <a:p>
            <a:pPr marL="0" indent="15875" algn="just">
              <a:buNone/>
            </a:pPr>
            <a:endParaRPr lang="en-GB" sz="2000" dirty="0"/>
          </a:p>
          <a:p>
            <a:pPr marL="0" indent="15875" algn="just">
              <a:buNone/>
            </a:pPr>
            <a:endParaRPr lang="en-GB" sz="2000" dirty="0" smtClean="0"/>
          </a:p>
          <a:p>
            <a:pPr marL="0" indent="15875" algn="just">
              <a:buNone/>
            </a:pPr>
            <a:endParaRPr lang="en-GB" sz="2000" dirty="0"/>
          </a:p>
          <a:p>
            <a:pPr marL="0" indent="15875" algn="just">
              <a:buNone/>
            </a:pPr>
            <a:endParaRPr lang="en-GB" sz="2000" dirty="0" smtClean="0"/>
          </a:p>
          <a:p>
            <a:pPr marL="0" indent="15875" algn="just">
              <a:buNone/>
            </a:pPr>
            <a:r>
              <a:rPr lang="en-GB" sz="2000" dirty="0" smtClean="0"/>
              <a:t> </a:t>
            </a:r>
          </a:p>
          <a:p>
            <a:pPr marL="0" indent="0">
              <a:buNone/>
            </a:pPr>
            <a:endParaRPr lang="en-GB" sz="2000" i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15875" algn="just">
              <a:buNone/>
            </a:pPr>
            <a:endParaRPr lang="en-GB" sz="2000" dirty="0" smtClean="0"/>
          </a:p>
          <a:p>
            <a:pPr marL="0" indent="15875" algn="just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467544" y="1628800"/>
          <a:ext cx="7776864" cy="338437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775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1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Type of </a:t>
                      </a:r>
                      <a:r>
                        <a:rPr lang="en-GB" sz="1800" dirty="0" smtClean="0">
                          <a:effectLst/>
                        </a:rPr>
                        <a:t>resident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 toilet needs improving (Yes) (%)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Tenant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77.1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Landlord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74.0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Free </a:t>
                      </a:r>
                      <a:r>
                        <a:rPr lang="en-GB" sz="1800" dirty="0" smtClean="0">
                          <a:effectLst/>
                        </a:rPr>
                        <a:t>lodging resident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78.6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House owner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72.6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Other 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79.5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48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Average:</a:t>
                      </a:r>
                      <a:endParaRPr lang="nl-NL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76.0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3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097" y="0"/>
            <a:ext cx="8435280" cy="8367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accent1">
                    <a:lumMod val="50000"/>
                  </a:schemeClr>
                </a:solidFill>
              </a:rPr>
              <a:t>UBSUP Sanitation Marketing:  </a:t>
            </a:r>
            <a:r>
              <a:rPr lang="nl-NL" sz="2800" b="1" dirty="0" smtClean="0">
                <a:solidFill>
                  <a:srgbClr val="C00000"/>
                </a:solidFill>
              </a:rPr>
              <a:t>Concept development 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548680"/>
            <a:ext cx="8424936" cy="5328591"/>
          </a:xfrm>
        </p:spPr>
        <p:txBody>
          <a:bodyPr/>
          <a:lstStyle/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sz="2000" dirty="0"/>
              <a:t>Approximately </a:t>
            </a:r>
            <a:r>
              <a:rPr lang="en-GB" sz="2000" b="1" dirty="0">
                <a:solidFill>
                  <a:srgbClr val="C00000"/>
                </a:solidFill>
              </a:rPr>
              <a:t>86% </a:t>
            </a:r>
            <a:r>
              <a:rPr lang="en-GB" sz="2000" dirty="0"/>
              <a:t>of all households using a traditional pit latrine think this toilet facility needs to be </a:t>
            </a:r>
            <a:r>
              <a:rPr lang="en-GB" sz="2000" dirty="0" smtClean="0"/>
              <a:t>improved 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1556792"/>
          <a:ext cx="8136904" cy="331553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7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Type of toilet used by household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</a:rPr>
                        <a:t>Toilet </a:t>
                      </a:r>
                      <a:r>
                        <a:rPr lang="en-GB" sz="1800" dirty="0">
                          <a:effectLst/>
                        </a:rPr>
                        <a:t>needs improving (Yes) (%)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Used by (%)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Traditional pit latrine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86.2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53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Improved pit latrine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69.1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Ventilated improved pit latrine (VIP) 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68.5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Pour flush toilet 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57.3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Toilet linked to a septic tank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54.5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Toilet linked to the sewer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87.5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4442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Total:</a:t>
                      </a:r>
                      <a:endParaRPr lang="nl-NL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76.0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100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42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011" y="-186951"/>
            <a:ext cx="8435280" cy="8367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C00000"/>
                </a:solidFill>
              </a:rPr>
              <a:t>Investing in Sanitation</a:t>
            </a:r>
            <a:endParaRPr lang="nl-NL" sz="28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54" y="649761"/>
            <a:ext cx="8064896" cy="5328591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When discussing investment in sanitation, a majority of households that do have investment plans intend to rehabilitate their existing </a:t>
            </a:r>
            <a:r>
              <a:rPr lang="en-GB" sz="2000" dirty="0" smtClean="0"/>
              <a:t>toilet</a:t>
            </a:r>
            <a:endParaRPr lang="nl-NL" sz="2000" dirty="0"/>
          </a:p>
          <a:p>
            <a:pPr marL="0" indent="0">
              <a:buNone/>
            </a:pPr>
            <a:endParaRPr lang="nl-NL" sz="800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347864" y="4999654"/>
            <a:ext cx="28803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343505"/>
              </p:ext>
            </p:extLst>
          </p:nvPr>
        </p:nvGraphicFramePr>
        <p:xfrm>
          <a:off x="717898" y="1486473"/>
          <a:ext cx="6768752" cy="3888433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93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59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3710">
                <a:tc>
                  <a:txBody>
                    <a:bodyPr/>
                    <a:lstStyle/>
                    <a:p>
                      <a:pPr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Sanitation </a:t>
                      </a:r>
                      <a:r>
                        <a:rPr lang="nl-NL" sz="1800" dirty="0">
                          <a:effectLst/>
                        </a:rPr>
                        <a:t>investment plans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Frequency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Percent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2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Ensure toilet remains clean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6,7</a:t>
                      </a:r>
                      <a:endParaRPr lang="nl-NL" sz="18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07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Rehabilitate existing toilet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126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56,0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207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Build new toilet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77</a:t>
                      </a:r>
                      <a:endParaRPr lang="nl-NL" sz="18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34,2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07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Don't know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18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,9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07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Other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1,3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2079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Non applicable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,9</a:t>
                      </a:r>
                      <a:endParaRPr lang="nl-NL" sz="18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2164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18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225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nl-NL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48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656" y="116632"/>
            <a:ext cx="8229600" cy="936104"/>
          </a:xfrm>
        </p:spPr>
        <p:txBody>
          <a:bodyPr/>
          <a:lstStyle/>
          <a:p>
            <a:pPr algn="l"/>
            <a:r>
              <a:rPr lang="en-GB" sz="2800" b="1" dirty="0" smtClean="0">
                <a:solidFill>
                  <a:schemeClr val="accent1">
                    <a:lumMod val="50000"/>
                  </a:schemeClr>
                </a:solidFill>
              </a:rPr>
              <a:t>Type of toilet households intend to construct</a:t>
            </a:r>
            <a:endParaRPr lang="en-GB" sz="2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48190"/>
            <a:ext cx="8147248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dirty="0" smtClean="0"/>
              <a:t>Respondents </a:t>
            </a:r>
            <a:r>
              <a:rPr lang="en-GB" sz="2000" dirty="0"/>
              <a:t>were asked if they had plans to construct a new </a:t>
            </a:r>
            <a:r>
              <a:rPr lang="en-GB" sz="2000" dirty="0" smtClean="0"/>
              <a:t>toilet…. </a:t>
            </a:r>
            <a:r>
              <a:rPr lang="en-GB" sz="2000" dirty="0"/>
              <a:t>and if </a:t>
            </a:r>
            <a:r>
              <a:rPr lang="en-GB" sz="2000" dirty="0" smtClean="0"/>
              <a:t>they had such plans they were asked which </a:t>
            </a:r>
            <a:r>
              <a:rPr lang="en-GB" sz="2000" dirty="0"/>
              <a:t>type of toilet they intend to construct </a:t>
            </a:r>
            <a:endParaRPr lang="en-GB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255663"/>
              </p:ext>
            </p:extLst>
          </p:nvPr>
        </p:nvGraphicFramePr>
        <p:xfrm>
          <a:off x="727656" y="1884294"/>
          <a:ext cx="6912766" cy="3521072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88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5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3072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Type of toilet household intent to construct 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Frequency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Percent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 rowSpan="8">
                  <a:txBody>
                    <a:bodyPr/>
                    <a:lstStyle/>
                    <a:p>
                      <a:endParaRPr lang="nl-NL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Flush toilet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9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rgbClr val="C00000"/>
                          </a:solidFill>
                          <a:effectLst/>
                        </a:rPr>
                        <a:t>7,7</a:t>
                      </a:r>
                      <a:endParaRPr lang="nl-NL" sz="200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Traditional pit latrine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29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24,8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Improved pit latrine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C00000"/>
                          </a:solidFill>
                          <a:effectLst/>
                        </a:rPr>
                        <a:t>36</a:t>
                      </a:r>
                      <a:endParaRPr lang="nl-NL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b="1" dirty="0">
                          <a:solidFill>
                            <a:srgbClr val="C00000"/>
                          </a:solidFill>
                          <a:effectLst/>
                        </a:rPr>
                        <a:t>30,8</a:t>
                      </a:r>
                      <a:endParaRPr lang="nl-NL" sz="20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Ventilated improved pit latrine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15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12,8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Septic tank/soakaway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3,4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Don't know yet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11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9,4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Other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7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6,0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20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111</a:t>
                      </a:r>
                      <a:endParaRPr lang="nl-NL" sz="20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94,9</a:t>
                      </a:r>
                      <a:endParaRPr lang="nl-NL" sz="20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b="0" dirty="0">
                          <a:solidFill>
                            <a:srgbClr val="C00000"/>
                          </a:solidFill>
                          <a:effectLst/>
                        </a:rPr>
                        <a:t>Missing</a:t>
                      </a:r>
                      <a:endParaRPr lang="nl-NL" sz="2000" b="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6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rgbClr val="C00000"/>
                          </a:solidFill>
                          <a:effectLst/>
                        </a:rPr>
                        <a:t>5,1</a:t>
                      </a:r>
                      <a:endParaRPr lang="nl-NL" sz="2000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8915">
                <a:tc grid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117</a:t>
                      </a:r>
                      <a:endParaRPr lang="nl-NL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nl-NL" sz="2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0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 algn="l"/>
            <a:r>
              <a:rPr lang="en-US" sz="2400" b="1" dirty="0">
                <a:solidFill>
                  <a:schemeClr val="accent1">
                    <a:lumMod val="50000"/>
                  </a:schemeClr>
                </a:solidFill>
              </a:rPr>
              <a:t>What do tenants think of their landlords and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landladies?</a:t>
            </a:r>
            <a:endParaRPr lang="en-GB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147248" cy="5145435"/>
          </a:xfrm>
        </p:spPr>
        <p:txBody>
          <a:bodyPr/>
          <a:lstStyle/>
          <a:p>
            <a:pPr marL="0" indent="0" algn="just">
              <a:buNone/>
            </a:pPr>
            <a:r>
              <a:rPr lang="en-GB" sz="2000" dirty="0" smtClean="0"/>
              <a:t> </a:t>
            </a:r>
            <a:endParaRPr lang="en-GB" sz="19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44993"/>
              </p:ext>
            </p:extLst>
          </p:nvPr>
        </p:nvGraphicFramePr>
        <p:xfrm>
          <a:off x="519065" y="980728"/>
          <a:ext cx="8208911" cy="2751686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895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1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6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>
                          <a:effectLst/>
                        </a:rPr>
                        <a:t>Are landlords/-ladies </a:t>
                      </a:r>
                      <a:r>
                        <a:rPr lang="nl-NL" sz="1600" dirty="0">
                          <a:effectLst/>
                        </a:rPr>
                        <a:t>able &amp; willing to invest in better </a:t>
                      </a:r>
                      <a:r>
                        <a:rPr lang="nl-NL" sz="1600" dirty="0" smtClean="0">
                          <a:effectLst/>
                        </a:rPr>
                        <a:t>sanitation </a:t>
                      </a:r>
                      <a:endParaRPr lang="nl-NL" sz="1600" dirty="0" smtClean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600" dirty="0" smtClean="0">
                          <a:solidFill>
                            <a:srgbClr val="FFC000"/>
                          </a:solidFill>
                          <a:effectLst/>
                        </a:rPr>
                        <a:t>(Only the views of tenants are considered)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 smtClean="0">
                          <a:effectLst/>
                        </a:rPr>
                        <a:t>Frequency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Percent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7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Able and willing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234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32,3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86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Able but not willing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280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38,6</a:t>
                      </a:r>
                      <a:endParaRPr lang="nl-NL" sz="16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86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Willing but not 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149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20,6</a:t>
                      </a:r>
                      <a:endParaRPr lang="nl-NL" sz="16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86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Not able and not willing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33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4,6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Other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15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2,1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86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Non applicable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14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1,9</a:t>
                      </a:r>
                      <a:endParaRPr lang="nl-NL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73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16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725</a:t>
                      </a:r>
                      <a:endParaRPr lang="nl-NL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</a:rPr>
                        <a:t>100,0</a:t>
                      </a:r>
                      <a:endParaRPr lang="nl-NL" sz="1600" b="1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7" name="Content Placeholder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464417" y="3855684"/>
            <a:ext cx="4657977" cy="2500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124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828" y="116632"/>
            <a:ext cx="8037307" cy="1008112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rgbClr val="1F497D">
                    <a:lumMod val="50000"/>
                  </a:srgbClr>
                </a:solidFill>
              </a:rPr>
              <a:t>Building new toilets – Expected problems</a:t>
            </a:r>
            <a:endParaRPr lang="nl-NL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80728"/>
            <a:ext cx="8136904" cy="5145435"/>
          </a:xfrm>
        </p:spPr>
        <p:txBody>
          <a:bodyPr/>
          <a:lstStyle/>
          <a:p>
            <a:pPr marL="0" lvl="0" indent="0" algn="just">
              <a:buNone/>
            </a:pPr>
            <a:r>
              <a:rPr lang="en-GB" sz="2000" dirty="0"/>
              <a:t>Toilets have to be </a:t>
            </a:r>
            <a:r>
              <a:rPr lang="en-GB" sz="2000" u="sng" dirty="0"/>
              <a:t>constructed</a:t>
            </a:r>
            <a:r>
              <a:rPr lang="en-GB" sz="2000" dirty="0"/>
              <a:t> or </a:t>
            </a:r>
            <a:r>
              <a:rPr lang="en-GB" sz="2000" u="sng" dirty="0" smtClean="0"/>
              <a:t>assembled</a:t>
            </a:r>
          </a:p>
          <a:p>
            <a:pPr marL="0" lvl="0" indent="0" algn="just">
              <a:buNone/>
            </a:pPr>
            <a:r>
              <a:rPr lang="en-GB" sz="2000" dirty="0" smtClean="0"/>
              <a:t>It </a:t>
            </a:r>
            <a:r>
              <a:rPr lang="en-GB" sz="2000" dirty="0"/>
              <a:t>is, therefore, important to know what problems one can expect during the construction/assembly </a:t>
            </a:r>
            <a:r>
              <a:rPr lang="en-GB" sz="2000" dirty="0" smtClean="0"/>
              <a:t>phase</a:t>
            </a:r>
            <a:endParaRPr lang="en-GB" sz="2000" dirty="0"/>
          </a:p>
          <a:p>
            <a:pPr lvl="0" algn="just"/>
            <a:endParaRPr lang="nl-NL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67544" y="2276872"/>
          <a:ext cx="7848869" cy="2935024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6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9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4870">
                <a:tc rowSpan="2"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Technical problems during construction 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Responses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Percent of cases</a:t>
                      </a: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1194"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Frequency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Percent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nl-NL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Percent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Rocky soils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227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17,7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20,4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Sandy soils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301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23,4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27,0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High water table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307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23,9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27,5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Space for the toilet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139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10,8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12,5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Space to work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64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5,0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5,7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No problem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177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13,8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15,9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Other</a:t>
                      </a:r>
                      <a:endParaRPr lang="nl-NL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70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>
                          <a:solidFill>
                            <a:srgbClr val="C00000"/>
                          </a:solidFill>
                          <a:effectLst/>
                        </a:rPr>
                        <a:t>5,4</a:t>
                      </a:r>
                      <a:endParaRPr lang="nl-NL" sz="16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rgbClr val="C00000"/>
                          </a:solidFill>
                          <a:effectLst/>
                        </a:rPr>
                        <a:t>6,3</a:t>
                      </a:r>
                      <a:endParaRPr lang="nl-NL" sz="16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48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nl-NL" sz="16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1.285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100,0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6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115,2</a:t>
                      </a:r>
                      <a:endParaRPr lang="nl-NL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7185" marR="37185" marT="0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99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99" y="202628"/>
            <a:ext cx="8229600" cy="778098"/>
          </a:xfrm>
        </p:spPr>
        <p:txBody>
          <a:bodyPr/>
          <a:lstStyle/>
          <a:p>
            <a:pPr algn="l"/>
            <a:r>
              <a:rPr lang="nl-NL" sz="2800" b="1" dirty="0" smtClean="0"/>
              <a:t>Is sanitation a household priority?</a:t>
            </a:r>
            <a:endParaRPr lang="nl-NL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9"/>
            <a:ext cx="8229600" cy="4824536"/>
          </a:xfrm>
        </p:spPr>
        <p:txBody>
          <a:bodyPr/>
          <a:lstStyle/>
          <a:p>
            <a:pPr marL="0" lvl="0" indent="0" algn="just">
              <a:buNone/>
            </a:pPr>
            <a:endParaRPr lang="en-GB" sz="2000" dirty="0"/>
          </a:p>
          <a:p>
            <a:pPr marL="0" lvl="0" indent="0" algn="just">
              <a:buNone/>
            </a:pPr>
            <a:endParaRPr lang="nl-NL" sz="2000" dirty="0"/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663B2-494D-4E38-BEDD-3192D8E8C2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0906945"/>
              </p:ext>
            </p:extLst>
          </p:nvPr>
        </p:nvGraphicFramePr>
        <p:xfrm>
          <a:off x="701899" y="1439224"/>
          <a:ext cx="7416824" cy="3672411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4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3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755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Household priorities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Frequency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Percent</a:t>
                      </a:r>
                      <a:endParaRPr lang="nl-NL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0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Having a TV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17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rgbClr val="C00000"/>
                          </a:solidFill>
                          <a:effectLst/>
                        </a:rPr>
                        <a:t>1,5</a:t>
                      </a:r>
                      <a:endParaRPr lang="nl-NL" sz="18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Safe water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324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28,6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Access to a good school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102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9,0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Improved sanitation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586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51,7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Access to a clinic or hospital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rgbClr val="C00000"/>
                          </a:solidFill>
                          <a:effectLst/>
                        </a:rPr>
                        <a:t>91</a:t>
                      </a:r>
                      <a:endParaRPr lang="nl-NL" sz="18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8,0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74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Don't know/No opinion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>
                          <a:solidFill>
                            <a:srgbClr val="C00000"/>
                          </a:solidFill>
                          <a:effectLst/>
                        </a:rPr>
                        <a:t>14</a:t>
                      </a:r>
                      <a:endParaRPr lang="nl-NL" sz="1800" b="1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1,2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3067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Total</a:t>
                      </a:r>
                      <a:endParaRPr lang="nl-NL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1.134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rgbClr val="C00000"/>
                          </a:solidFill>
                          <a:effectLst/>
                        </a:rPr>
                        <a:t>100,0</a:t>
                      </a:r>
                      <a:endParaRPr lang="nl-NL" sz="18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74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902</Words>
  <Application>Microsoft Office PowerPoint</Application>
  <PresentationFormat>On-screen Show (4:3)</PresentationFormat>
  <Paragraphs>407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Water Sector Trust Fund </vt:lpstr>
      <vt:lpstr>Main problems related to sanitation</vt:lpstr>
      <vt:lpstr>Need to improve sanitation? </vt:lpstr>
      <vt:lpstr>UBSUP Sanitation Marketing:  Concept development </vt:lpstr>
      <vt:lpstr>Investing in Sanitation</vt:lpstr>
      <vt:lpstr>Type of toilet households intend to construct</vt:lpstr>
      <vt:lpstr>What do tenants think of their landlords and landladies?</vt:lpstr>
      <vt:lpstr>Building new toilets – Expected problems</vt:lpstr>
      <vt:lpstr>Is sanitation a household priority?</vt:lpstr>
      <vt:lpstr>   Preferred toilets</vt:lpstr>
      <vt:lpstr>What do people expect from their (new) toilet?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Gwada</dc:creator>
  <cp:lastModifiedBy>Charlotte</cp:lastModifiedBy>
  <cp:revision>8</cp:revision>
  <dcterms:created xsi:type="dcterms:W3CDTF">2017-07-24T09:02:33Z</dcterms:created>
  <dcterms:modified xsi:type="dcterms:W3CDTF">2017-08-03T06:35:12Z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223920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</Properties>
</file>